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98" r:id="rId24"/>
    <p:sldId id="314" r:id="rId25"/>
    <p:sldId id="313" r:id="rId26"/>
    <p:sldId id="300" r:id="rId27"/>
    <p:sldId id="299" r:id="rId28"/>
    <p:sldId id="312" r:id="rId29"/>
    <p:sldId id="315" r:id="rId30"/>
    <p:sldId id="316" r:id="rId31"/>
    <p:sldId id="301" r:id="rId32"/>
    <p:sldId id="302" r:id="rId33"/>
    <p:sldId id="317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omic Sans MS" panose="030F0702030302020204" pitchFamily="66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E0NQHEG4nlRWmX2/3YD/JNeTV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16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1" name="Google Shape;2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5" name="Google Shape;3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9" name="Google Shape;3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5049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504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2731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091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066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8" name="Google Shape;4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7" name="Google Shape;45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6" name="Google Shape;46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3" name="Google Shape;47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1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51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7" name="Google Shape;27;p51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28;p51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51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" name="Google Shape;30;p5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4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0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50" descr="LOGO.gif"/>
          <p:cNvPicPr preferRelativeResize="0"/>
          <p:nvPr/>
        </p:nvPicPr>
        <p:blipFill rotWithShape="1">
          <a:blip r:embed="rId6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0" descr="LOGO.gif"/>
          <p:cNvPicPr preferRelativeResize="0"/>
          <p:nvPr/>
        </p:nvPicPr>
        <p:blipFill rotWithShape="1">
          <a:blip r:embed="rId6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50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0" name="Google Shape;20;p50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50" descr="LOGO.gif"/>
            <p:cNvPicPr preferRelativeResize="0"/>
            <p:nvPr/>
          </p:nvPicPr>
          <p:blipFill rotWithShape="1">
            <a:blip r:embed="rId6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50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50" descr="logo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990600" y="1285860"/>
            <a:ext cx="7239000" cy="244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31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Basics Electronics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(EC220</a:t>
            </a:r>
            <a:r>
              <a:rPr lang="en-US" sz="3200" b="1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r>
              <a:rPr lang="en-US" sz="3200" b="1" i="0" u="none" strike="noStrike" cap="none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3A30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427831" y="1440204"/>
            <a:ext cx="8288338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Si and Ge are tetravalent elements – each atom of Si (or Ge) has 4 valence electrons in its crystal matrix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5788" y="2171927"/>
            <a:ext cx="7445375" cy="26939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479425" y="5029200"/>
            <a:ext cx="3714750" cy="172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T=0 all electrons are bound in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covalent bonds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carriers available for conduction.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5071674" y="4876800"/>
            <a:ext cx="3714750" cy="153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T&gt; 0 thermal fluctuations can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the electrons free, creating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electron-hole pairs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can move throughout the lattice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therefore conduct current.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0" y="163909"/>
            <a:ext cx="8229600" cy="43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Electrons and Holes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52388" y="91459"/>
            <a:ext cx="8229600" cy="60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Intrinsic Material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6994" y="3547199"/>
            <a:ext cx="4767660" cy="23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304799" y="905743"/>
            <a:ext cx="84226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pure semiconductor crystal with no impurities or lattice defects is called an </a:t>
            </a:r>
            <a:r>
              <a:rPr lang="en-US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intrinsic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semiconductor.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233363" y="1832406"/>
            <a:ext cx="3994506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T=0 K, No charge carriers.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Valence band is filled with electrons.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Conduction band is empty.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4868217" y="1604436"/>
            <a:ext cx="38592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T&gt;0, Electron-hole pairs are generated.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EHPs are the only charge carriers in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intrinsic material.</a:t>
            </a:r>
            <a:endParaRPr sz="2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4868217" y="3135311"/>
            <a:ext cx="4275783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electron and holes are created in pairs – the electron concentration in conduction band,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(electron/cm</a:t>
            </a:r>
            <a:r>
              <a:rPr lang="en-US" sz="20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is equal to the concentration of holes in the valence band,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(holes/cm</a:t>
            </a:r>
            <a:r>
              <a:rPr lang="en-US" sz="20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of these intrinsic carrier concentrations is denoted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</a:t>
            </a:r>
            <a:r>
              <a:rPr lang="en-US" sz="2000" b="0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for intrinsic materials </a:t>
            </a:r>
            <a:r>
              <a:rPr lang="en-US" sz="2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n=p=n</a:t>
            </a:r>
            <a:r>
              <a:rPr lang="en-US" sz="2000" b="1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2000" b="1" i="1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233363" y="5819775"/>
            <a:ext cx="3933825" cy="707886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Electron-hole pairs in the covalent bonding model in the Si crystal.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Intrinsic Silicon</a:t>
            </a:r>
            <a:r>
              <a:rPr lang="en-US"/>
              <a:t> </a:t>
            </a:r>
            <a:endParaRPr/>
          </a:p>
        </p:txBody>
      </p:sp>
      <p:pic>
        <p:nvPicPr>
          <p:cNvPr id="295" name="Google Shape;295;p24" descr="Electrons flowing from atom to atom in the element sil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1371600"/>
            <a:ext cx="5867400" cy="33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 txBox="1"/>
          <p:nvPr/>
        </p:nvSpPr>
        <p:spPr>
          <a:xfrm>
            <a:off x="0" y="4876800"/>
            <a:ext cx="9144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any temperature above absolute zero temperature, there is a finite probability that an electron in the lattice will be knocked loose from its position.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Intrinsic carriers and relative mobility</a:t>
            </a:r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free electrons in a material due to external causes are known as intrinsic carriers.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Number of intrinsic carriers in popular semiconductors are arranged in descending order as Ge&gt;GaAs&gt;Si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But electronic devices have fast response time due to maximum relative mobility of free carriers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Order of relative mobility is GaAs&gt;Ge&gt;Si</a:t>
            </a:r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2400" b="1"/>
              <a:t>Current Flow through intrinsic semiconductor</a:t>
            </a:r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066800"/>
            <a:ext cx="4876800" cy="3582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6"/>
          <p:cNvSpPr txBox="1"/>
          <p:nvPr/>
        </p:nvSpPr>
        <p:spPr>
          <a:xfrm>
            <a:off x="0" y="5257800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When flow of carriers is due to externally applied voltage, resultant current is called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drift current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When current flow is as a result of gradient of carrier concentration, it is called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diffusion current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5638800" y="1951672"/>
            <a:ext cx="3429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voltage is applied, then both the electron and the hole can contribute to a small current flow.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title"/>
          </p:nvPr>
        </p:nvSpPr>
        <p:spPr>
          <a:xfrm>
            <a:off x="1555" y="142034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Increasing conductivity by temperature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166654" y="1811856"/>
            <a:ext cx="8901146" cy="175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the conductivity of a semiconductor is influenced by temperature, This is because the application of heat makes it possible for some electrons in the valence band to move to the conduction band.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Semiconductors have negative temperature coefficient.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mic Sans M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166654" y="1014412"/>
            <a:ext cx="8901146" cy="61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9999FF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temperature increases, the number of free electrons and holes created increases exponentially.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Energy Gap</a:t>
            </a:r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26" name="Google Shape;32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071546"/>
            <a:ext cx="8229600" cy="45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Another way to increase the number of charge carriers is to add them in from an external source.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/>
              <a:t>Doping</a:t>
            </a:r>
            <a:r>
              <a:rPr lang="en-US"/>
              <a:t> or implant is the term given to a process whereby one element is injected with atoms of another element in order to change its properties.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Semiconductors (Si or Ge) are typically doped with elements such as Boron, Arsenic and Phosphorous to change and enhance their electrical properties.</a:t>
            </a:r>
            <a:endParaRPr/>
          </a:p>
          <a:p>
            <a:pPr marL="342900" lvl="0" indent="-1397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title"/>
          </p:nvPr>
        </p:nvSpPr>
        <p:spPr>
          <a:xfrm>
            <a:off x="1555" y="142034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Increasing conductivity by doping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Types of Semiconductors</a:t>
            </a:r>
            <a:endParaRPr b="1"/>
          </a:p>
        </p:txBody>
      </p:sp>
      <p:sp>
        <p:nvSpPr>
          <p:cNvPr id="346" name="Google Shape;3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47" name="Google Shape;347;p31" descr="Types-of-Semiconducto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371600"/>
            <a:ext cx="4876800" cy="450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P-Type</a:t>
            </a:r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1371600"/>
            <a:ext cx="3733800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152400" y="4114800"/>
            <a:ext cx="8991600" cy="9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absence of an electron creates the effect of a positive charge, hence the name P-type.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228600" y="5257800"/>
            <a:ext cx="8915400" cy="137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Holes can conduct current. A hole happily accepts an electron from a neighbor, moving the hole over a space. P-type silicon is a good conductor.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7945" lvl="0" indent="-6794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Semiconductor Theory</a:t>
            </a:r>
            <a:endParaRPr dirty="0"/>
          </a:p>
          <a:p>
            <a:pPr marL="67945" lvl="0" indent="-6794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Review of PN junction operation</a:t>
            </a:r>
            <a:endParaRPr dirty="0"/>
          </a:p>
          <a:p>
            <a:pPr marL="67945" lvl="0" indent="-6794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Plot and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analyse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V-I Characteristics of PN-Junction Diode</a:t>
            </a:r>
            <a:endParaRPr dirty="0"/>
          </a:p>
          <a:p>
            <a:pPr marL="67945" lvl="0" indent="-67945" algn="l" rtl="0">
              <a:lnSpc>
                <a:spcPct val="66388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 type (trivalent impurity boron accepting electron from silicon)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63" name="Google Shape;36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425" y="952500"/>
            <a:ext cx="539115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N-Type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1447800"/>
            <a:ext cx="3505200" cy="240506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152400" y="3962400"/>
            <a:ext cx="89916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only a very small quantity of the impurity to create enough free electrons to allow an electric current to flow through the silicon. N-type silicon is a good conductor.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152400" y="5484924"/>
            <a:ext cx="8991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Electrons have a negative charge, hence the name N-type.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N type (pentavalent impurity Antimony donating electron to silicon)</a:t>
            </a:r>
            <a:endParaRPr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388" y="947738"/>
            <a:ext cx="52292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Electron versus hole flow</a:t>
            </a: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50" y="966788"/>
            <a:ext cx="7734300" cy="381953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 txBox="1"/>
          <p:nvPr/>
        </p:nvSpPr>
        <p:spPr>
          <a:xfrm>
            <a:off x="1500166" y="5214950"/>
            <a:ext cx="60722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Valence electron (indicated by -) acquires sufficient kinetic energy to break covalent bond and fill void created by hole (indicated by +)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Types of Semiconductors</a:t>
            </a:r>
            <a:endParaRPr b="1"/>
          </a:p>
        </p:txBody>
      </p:sp>
      <p:sp>
        <p:nvSpPr>
          <p:cNvPr id="346" name="Google Shape;346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47" name="Google Shape;347;p31" descr="Types-of-Semiconducto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371600"/>
            <a:ext cx="4876800" cy="4500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54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type and P type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3000"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990600"/>
            <a:ext cx="7830207" cy="53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b="1" i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type and P type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3000"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4" y="1525129"/>
            <a:ext cx="6754128" cy="4831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4" y="859220"/>
            <a:ext cx="6754128" cy="10513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/>
              <a:t>Majority and minority carriers</a:t>
            </a:r>
            <a:endParaRPr b="1"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38" y="1824038"/>
            <a:ext cx="86201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b="1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Formation of PN Junction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3000" b="0" i="0" dirty="0">
                <a:solidFill>
                  <a:srgbClr val="000000"/>
                </a:solidFill>
              </a:rPr>
              <a:t>If the n type and p type materials are joined together.</a:t>
            </a:r>
            <a:endParaRPr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In the n-type region there are extra electrons and in the p-type region, there are holes from the acceptor impurities.</a:t>
            </a:r>
            <a:endParaRPr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the electrons from the n-region which have reached the conduction band are free to diffuse across the junction and combine with holes.</a:t>
            </a:r>
            <a:endParaRPr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800" dirty="0">
                <a:solidFill>
                  <a:schemeClr val="dk1"/>
                </a:solidFill>
              </a:rPr>
              <a:t>Filling a hole makes a negative ion and leaves behind a positive ion on the n-side. A space charge builds up, creating a depletion region.</a:t>
            </a:r>
            <a:endParaRPr sz="2800" dirty="0"/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3000"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48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en-US" b="1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Formation of PN Junction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304800" y="9906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34290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sz="3000"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5" y="990600"/>
            <a:ext cx="8886225" cy="41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Semiconductors: Base of Electronics Industry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construction of every electronic device begins with semiconductor material of highest quality.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solidFill>
                  <a:schemeClr val="dk1"/>
                </a:solidFill>
              </a:rPr>
              <a:t>The semiconductors fall somewhere midway between conductors and insulators.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three semiconductors used most frequently in construction of electronic devices are </a:t>
            </a:r>
            <a:r>
              <a:rPr lang="en-US">
                <a:solidFill>
                  <a:srgbClr val="FF0000"/>
                </a:solidFill>
              </a:rPr>
              <a:t>Ge, Si and GaAs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 dirty="0"/>
              <a:t>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5" y="1372257"/>
            <a:ext cx="8482775" cy="45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80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/>
              <a:t>P-N Junction with no bias</a:t>
            </a:r>
            <a:endParaRPr/>
          </a:p>
        </p:txBody>
      </p:sp>
      <p:sp>
        <p:nvSpPr>
          <p:cNvPr id="408" name="Google Shape;408;p39"/>
          <p:cNvSpPr txBox="1"/>
          <p:nvPr/>
        </p:nvSpPr>
        <p:spPr>
          <a:xfrm>
            <a:off x="214282" y="1214422"/>
            <a:ext cx="857256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38" y="857232"/>
            <a:ext cx="7643866" cy="42100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/>
          <p:nvPr/>
        </p:nvSpPr>
        <p:spPr>
          <a:xfrm>
            <a:off x="1571604" y="5214950"/>
            <a:ext cx="63579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external voltage is zero, circuit is open and the potential barrier does not allow the current to flow. Therefore, the circuit current is zero.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P-N Junction with Forward bias</a:t>
            </a:r>
            <a:endParaRPr dirty="0"/>
          </a:p>
        </p:txBody>
      </p:sp>
      <p:sp>
        <p:nvSpPr>
          <p:cNvPr id="416" name="Google Shape;416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17" name="Google Shape;417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1142984"/>
            <a:ext cx="6643702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6" y="2500306"/>
            <a:ext cx="3429024" cy="356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P-N Junction with Forward bias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1202395"/>
            <a:ext cx="8617354" cy="51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09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P-N Junction with Forward bias</a:t>
            </a:r>
            <a:endParaRPr/>
          </a:p>
        </p:txBody>
      </p:sp>
      <p:sp>
        <p:nvSpPr>
          <p:cNvPr id="424" name="Google Shape;424;p41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When P-type (Anode is connected to +ve terminal and n- type (cathode) is connected to –ve terminal of the supply voltage, is known as forward bias.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/>
              <a:t>The potential barrier is reduced when diode is in the forward biased condition. </a:t>
            </a:r>
            <a:endParaRPr sz="2400" b="1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some forward voltage, the potential barrier altogether eliminated and current starts flowing through the diode and also in the circuit. The diode is said to be in </a:t>
            </a:r>
            <a:r>
              <a:rPr lang="en-US" sz="2400" b="1"/>
              <a:t>ON state</a:t>
            </a:r>
            <a:r>
              <a:rPr lang="en-US" sz="2400"/>
              <a:t>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current increases with increasing forward voltage.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25" name="Google Shape;425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b="1" dirty="0"/>
              <a:t>P-N Junction with Reverse bias</a:t>
            </a:r>
            <a:endParaRPr dirty="0"/>
          </a:p>
        </p:txBody>
      </p:sp>
      <p:sp>
        <p:nvSpPr>
          <p:cNvPr id="431" name="Google Shape;431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8" y="990600"/>
            <a:ext cx="8543925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P-N Junction with Reverse bias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When N-type (cathode) is connected to +ve terminal and P-type (Anode) is connected to the –ve terminal of the supply voltage is known as reverse bias and the potential barrier across the junction increases. 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Therefore, the junction resistance becomes very high and a very small current (reverse saturation current) flows in the circuit. The diode is said to be in </a:t>
            </a:r>
            <a:r>
              <a:rPr lang="en-US" sz="2800" b="1"/>
              <a:t>OFF</a:t>
            </a:r>
            <a:r>
              <a:rPr lang="en-US" sz="2800"/>
              <a:t> state. 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reverse bias current is due to minority charge carriers.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42041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Important Definitions</a:t>
            </a:r>
            <a:endParaRPr b="1" dirty="0"/>
          </a:p>
        </p:txBody>
      </p:sp>
      <p:sp>
        <p:nvSpPr>
          <p:cNvPr id="445" name="Google Shape;445;p44"/>
          <p:cNvSpPr txBox="1">
            <a:spLocks noGrp="1"/>
          </p:cNvSpPr>
          <p:nvPr>
            <p:ph type="body" idx="1"/>
          </p:nvPr>
        </p:nvSpPr>
        <p:spPr>
          <a:xfrm>
            <a:off x="228600" y="990600"/>
            <a:ext cx="8229600" cy="525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-US" sz="2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nee Voltage</a:t>
            </a:r>
            <a:endParaRPr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</a:t>
            </a:r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voltage is applied then the junction starts increasing rapidly. It is known as knee voltage and an alternate name of this is 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cut in</a:t>
            </a:r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voltage.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Breakdown Voltage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</a:t>
            </a:r>
            <a:r>
              <a:rPr lang="en-US" sz="1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minimum reverse voltage that makes the diode conduct appreciably in reverse</a:t>
            </a: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Peak Inverse Voltage</a:t>
            </a:r>
            <a:endParaRPr sz="36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</a:t>
            </a:r>
            <a:r>
              <a:rPr lang="en-US" sz="24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maximum voltage a diode or other device can withstand in the reverse-biased direction before breakdown.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Maximum Power Rating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Maximum power that a PN junction or diode can dissipate without damaging the device itself.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Maximum Forward Current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Breakdown Voltage</a:t>
            </a:r>
            <a:endParaRPr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dirty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Breakdown Voltage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/>
        </p:nvSpPr>
        <p:spPr>
          <a:xfrm>
            <a:off x="228600" y="159543"/>
            <a:ext cx="65532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V-I Characteristics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45" descr="ford bias cha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667000"/>
            <a:ext cx="56483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/>
        </p:nvSpPr>
        <p:spPr>
          <a:xfrm>
            <a:off x="685800" y="12192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mbria"/>
              <a:buNone/>
            </a:pPr>
            <a:r>
              <a:rPr lang="en-US" sz="18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1. Forward Bias Characteristics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3241" y="1124611"/>
            <a:ext cx="31215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Voltage increasing…&gt;current increasing but in small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After barrier voltage (knee voltage) current increases rapidly.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 descr="char of rev bia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8" y="2895600"/>
            <a:ext cx="5853113" cy="3449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6"/>
          <p:cNvSpPr txBox="1"/>
          <p:nvPr/>
        </p:nvSpPr>
        <p:spPr>
          <a:xfrm>
            <a:off x="685800" y="15240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mbria"/>
              <a:buNone/>
            </a:pPr>
            <a:r>
              <a:rPr lang="en-US" sz="1800" b="1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2. Reverse Bias Characteristics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228600" y="159543"/>
            <a:ext cx="65532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V-I Characteristics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80381" y="987980"/>
            <a:ext cx="31215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Small amount of current is coming because of minority carriers.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On increase of voltage small amount of current is increasing.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If at beyond limit voltage is provided than depletion region breaks.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Electrons will get free then move therefore current will increase rapidly.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>
                <a:latin typeface="Calibri" panose="020F0502020204030204" pitchFamily="34" charset="0"/>
                <a:cs typeface="Calibri" panose="020F0502020204030204" pitchFamily="34" charset="0"/>
              </a:rPr>
              <a:t>It will burnt out and will not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Germanium (atomic number 32: 2,8,18,4) </a:t>
            </a:r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512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It has four valence electrons so known as tetravalent.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It was relatively easy to find and was available in fairly large quantities.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Easy to refine to obtain high levels of purity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Ge was first semiconductor to be used to construct Diode in 1939 and transistor in 1947 </a:t>
            </a:r>
            <a:endParaRPr sz="200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Drawback: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It has low level of reliability due to its sensitivity to changes in temperature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230" name="Google Shape;2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08" y="1000108"/>
            <a:ext cx="3643338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7" descr="diode5.gif"/>
          <p:cNvPicPr preferRelativeResize="0"/>
          <p:nvPr/>
        </p:nvPicPr>
        <p:blipFill rotWithShape="1">
          <a:blip r:embed="rId3">
            <a:alphaModFix/>
          </a:blip>
          <a:srcRect l="13043"/>
          <a:stretch/>
        </p:blipFill>
        <p:spPr>
          <a:xfrm>
            <a:off x="236376" y="1409701"/>
            <a:ext cx="6096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7"/>
          <p:cNvSpPr txBox="1"/>
          <p:nvPr/>
        </p:nvSpPr>
        <p:spPr>
          <a:xfrm>
            <a:off x="228600" y="159543"/>
            <a:ext cx="65532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V-I Characteristics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48"/>
          <p:cNvGrpSpPr/>
          <p:nvPr/>
        </p:nvGrpSpPr>
        <p:grpSpPr>
          <a:xfrm>
            <a:off x="76199" y="152400"/>
            <a:ext cx="9067801" cy="6553200"/>
            <a:chOff x="76199" y="152400"/>
            <a:chExt cx="9067801" cy="6553200"/>
          </a:xfrm>
        </p:grpSpPr>
        <p:sp>
          <p:nvSpPr>
            <p:cNvPr id="476" name="Google Shape;476;p48"/>
            <p:cNvSpPr/>
            <p:nvPr/>
          </p:nvSpPr>
          <p:spPr>
            <a:xfrm>
              <a:off x="6096000" y="914400"/>
              <a:ext cx="3048000" cy="5791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533400" y="914400"/>
              <a:ext cx="2819400" cy="5791200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8"/>
            <p:cNvSpPr txBox="1"/>
            <p:nvPr/>
          </p:nvSpPr>
          <p:spPr>
            <a:xfrm>
              <a:off x="76199" y="152400"/>
              <a:ext cx="65532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Equivalent Circuits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48" descr="1.jpg"/>
            <p:cNvPicPr preferRelativeResize="0"/>
            <p:nvPr/>
          </p:nvPicPr>
          <p:blipFill rotWithShape="1">
            <a:blip r:embed="rId3">
              <a:alphaModFix/>
            </a:blip>
            <a:srcRect l="16742" t="4930" r="27702" b="21523"/>
            <a:stretch/>
          </p:blipFill>
          <p:spPr>
            <a:xfrm>
              <a:off x="685800" y="4419600"/>
              <a:ext cx="2514600" cy="207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8" descr="2.jpg"/>
            <p:cNvPicPr preferRelativeResize="0"/>
            <p:nvPr/>
          </p:nvPicPr>
          <p:blipFill rotWithShape="1">
            <a:blip r:embed="rId4">
              <a:alphaModFix/>
            </a:blip>
            <a:srcRect l="13573" r="39272" b="11905"/>
            <a:stretch/>
          </p:blipFill>
          <p:spPr>
            <a:xfrm>
              <a:off x="3505200" y="4495800"/>
              <a:ext cx="2514600" cy="20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8" descr="3.jpg"/>
            <p:cNvPicPr preferRelativeResize="0"/>
            <p:nvPr/>
          </p:nvPicPr>
          <p:blipFill rotWithShape="1">
            <a:blip r:embed="rId5">
              <a:alphaModFix/>
            </a:blip>
            <a:srcRect l="7591" r="50910" b="10316"/>
            <a:stretch/>
          </p:blipFill>
          <p:spPr>
            <a:xfrm>
              <a:off x="6324600" y="4419601"/>
              <a:ext cx="2590800" cy="220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8" descr="C:\Users\nikita\Desktop\as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9175" y="3352800"/>
              <a:ext cx="210502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8" descr="C:\Users\nikita\Desktop\a2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38600" y="3343275"/>
              <a:ext cx="1628775" cy="54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48" descr="C:\Users\nikita\Desktop\Picture1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4200" y="3352800"/>
              <a:ext cx="1476375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8"/>
            <p:cNvSpPr txBox="1"/>
            <p:nvPr/>
          </p:nvSpPr>
          <p:spPr>
            <a:xfrm>
              <a:off x="457200" y="1066800"/>
              <a:ext cx="32004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PIECEWISE-LINEAR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MODEL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6" name="Google Shape;486;p48"/>
            <p:cNvSpPr txBox="1"/>
            <p:nvPr/>
          </p:nvSpPr>
          <p:spPr>
            <a:xfrm>
              <a:off x="3657600" y="1066800"/>
              <a:ext cx="2438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SIMPLIFIED MODEL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7" name="Google Shape;487;p48"/>
            <p:cNvSpPr txBox="1"/>
            <p:nvPr/>
          </p:nvSpPr>
          <p:spPr>
            <a:xfrm>
              <a:off x="6324600" y="1066800"/>
              <a:ext cx="2438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IDEAL DIODE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8" name="Google Shape;488;p48"/>
            <p:cNvSpPr txBox="1"/>
            <p:nvPr/>
          </p:nvSpPr>
          <p:spPr>
            <a:xfrm>
              <a:off x="3886200" y="2069068"/>
              <a:ext cx="1905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network </a:t>
              </a: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» R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av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89" name="Google Shape;489;p48"/>
            <p:cNvSpPr txBox="1"/>
            <p:nvPr/>
          </p:nvSpPr>
          <p:spPr>
            <a:xfrm>
              <a:off x="6629400" y="1981200"/>
              <a:ext cx="1905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network</a:t>
              </a: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» R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av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None/>
              </a:pP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network</a:t>
              </a:r>
              <a:r>
                <a:rPr lang="en-US" sz="18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» V</a:t>
              </a:r>
              <a:r>
                <a:rPr lang="en-US" sz="18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</a:t>
              </a:r>
              <a:endParaRPr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90" name="Google Shape;490;p48"/>
            <p:cNvSpPr txBox="1"/>
            <p:nvPr/>
          </p:nvSpPr>
          <p:spPr>
            <a:xfrm rot="-5400000">
              <a:off x="-446881" y="2383631"/>
              <a:ext cx="1447800" cy="338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rgbClr val="366092"/>
                  </a:solidFill>
                  <a:latin typeface="Cambria"/>
                  <a:ea typeface="Cambria"/>
                  <a:cs typeface="Cambria"/>
                  <a:sym typeface="Cambria"/>
                </a:rPr>
                <a:t>CONDITION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8"/>
            <p:cNvSpPr txBox="1"/>
            <p:nvPr/>
          </p:nvSpPr>
          <p:spPr>
            <a:xfrm rot="-5400000">
              <a:off x="-244475" y="1235075"/>
              <a:ext cx="990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rgbClr val="366092"/>
                  </a:solidFill>
                  <a:latin typeface="Cambria"/>
                  <a:ea typeface="Cambria"/>
                  <a:cs typeface="Cambria"/>
                  <a:sym typeface="Cambria"/>
                </a:rPr>
                <a:t>TYPE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8"/>
            <p:cNvSpPr txBox="1"/>
            <p:nvPr/>
          </p:nvSpPr>
          <p:spPr>
            <a:xfrm rot="-5400000">
              <a:off x="-207168" y="3526631"/>
              <a:ext cx="990600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rgbClr val="366092"/>
                  </a:solidFill>
                  <a:latin typeface="Cambria"/>
                  <a:ea typeface="Cambria"/>
                  <a:cs typeface="Cambria"/>
                  <a:sym typeface="Cambria"/>
                </a:rPr>
                <a:t>MODEL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8"/>
            <p:cNvSpPr txBox="1"/>
            <p:nvPr/>
          </p:nvSpPr>
          <p:spPr>
            <a:xfrm rot="-5400000">
              <a:off x="-816768" y="5355431"/>
              <a:ext cx="2209800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rgbClr val="366092"/>
                  </a:solidFill>
                  <a:latin typeface="Cambria"/>
                  <a:ea typeface="Cambria"/>
                  <a:cs typeface="Cambria"/>
                  <a:sym typeface="Cambria"/>
                </a:rPr>
                <a:t>CHARACTERISTICS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8"/>
            <p:cNvSpPr txBox="1"/>
            <p:nvPr/>
          </p:nvSpPr>
          <p:spPr>
            <a:xfrm flipH="1">
              <a:off x="685800" y="4355693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8"/>
            <p:cNvSpPr txBox="1"/>
            <p:nvPr/>
          </p:nvSpPr>
          <p:spPr>
            <a:xfrm flipH="1">
              <a:off x="2857500" y="6248400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8"/>
            <p:cNvSpPr txBox="1"/>
            <p:nvPr/>
          </p:nvSpPr>
          <p:spPr>
            <a:xfrm flipH="1">
              <a:off x="3505200" y="4398139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8"/>
            <p:cNvSpPr txBox="1"/>
            <p:nvPr/>
          </p:nvSpPr>
          <p:spPr>
            <a:xfrm flipH="1">
              <a:off x="5676900" y="6290846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8"/>
            <p:cNvSpPr txBox="1"/>
            <p:nvPr/>
          </p:nvSpPr>
          <p:spPr>
            <a:xfrm flipH="1">
              <a:off x="7010400" y="4343400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8"/>
            <p:cNvSpPr txBox="1"/>
            <p:nvPr/>
          </p:nvSpPr>
          <p:spPr>
            <a:xfrm flipH="1">
              <a:off x="8534400" y="6290846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8"/>
            <p:cNvSpPr txBox="1"/>
            <p:nvPr/>
          </p:nvSpPr>
          <p:spPr>
            <a:xfrm flipH="1">
              <a:off x="762000" y="6214646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</a:t>
              </a:r>
              <a:endParaRPr sz="1600" b="1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1" name="Google Shape;501;p48"/>
            <p:cNvSpPr txBox="1"/>
            <p:nvPr/>
          </p:nvSpPr>
          <p:spPr>
            <a:xfrm flipH="1">
              <a:off x="3543300" y="6248400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</a:t>
              </a:r>
              <a:endParaRPr sz="1600" b="1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2" name="Google Shape;502;p48"/>
            <p:cNvSpPr txBox="1"/>
            <p:nvPr/>
          </p:nvSpPr>
          <p:spPr>
            <a:xfrm flipH="1">
              <a:off x="7086600" y="6248400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</a:t>
              </a:r>
              <a:endParaRPr sz="1600" b="1" baseline="-25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3" name="Google Shape;503;p48"/>
            <p:cNvSpPr txBox="1"/>
            <p:nvPr/>
          </p:nvSpPr>
          <p:spPr>
            <a:xfrm>
              <a:off x="2362200" y="4995446"/>
              <a:ext cx="685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av</a:t>
              </a:r>
              <a:endParaRPr sz="16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504" name="Google Shape;504;p48"/>
            <p:cNvSpPr txBox="1"/>
            <p:nvPr/>
          </p:nvSpPr>
          <p:spPr>
            <a:xfrm flipH="1">
              <a:off x="2019300" y="6290846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8"/>
            <p:cNvSpPr txBox="1"/>
            <p:nvPr/>
          </p:nvSpPr>
          <p:spPr>
            <a:xfrm flipH="1">
              <a:off x="4991100" y="6290846"/>
              <a:ext cx="4191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None/>
              </a:pPr>
              <a:r>
                <a:rPr lang="en-US" sz="16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6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8"/>
            <p:cNvSpPr txBox="1"/>
            <p:nvPr/>
          </p:nvSpPr>
          <p:spPr>
            <a:xfrm>
              <a:off x="2514600" y="2971800"/>
              <a:ext cx="685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Ideal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8"/>
            <p:cNvSpPr txBox="1"/>
            <p:nvPr/>
          </p:nvSpPr>
          <p:spPr>
            <a:xfrm>
              <a:off x="4800600" y="2971800"/>
              <a:ext cx="685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Ideal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8"/>
            <p:cNvSpPr txBox="1"/>
            <p:nvPr/>
          </p:nvSpPr>
          <p:spPr>
            <a:xfrm>
              <a:off x="7239000" y="2971800"/>
              <a:ext cx="6858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Ideal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None/>
              </a:pPr>
              <a:r>
                <a:rPr lang="en-US" sz="12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Diode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8"/>
            <p:cNvSpPr txBox="1"/>
            <p:nvPr/>
          </p:nvSpPr>
          <p:spPr>
            <a:xfrm flipH="1">
              <a:off x="1257300" y="3045023"/>
              <a:ext cx="419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None/>
              </a:pPr>
              <a:r>
                <a:rPr lang="en-US" sz="14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4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8"/>
            <p:cNvSpPr txBox="1"/>
            <p:nvPr/>
          </p:nvSpPr>
          <p:spPr>
            <a:xfrm flipH="1">
              <a:off x="4305300" y="3048000"/>
              <a:ext cx="4191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None/>
              </a:pPr>
              <a:r>
                <a:rPr lang="en-US" sz="14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4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8"/>
            <p:cNvSpPr txBox="1"/>
            <p:nvPr/>
          </p:nvSpPr>
          <p:spPr>
            <a:xfrm>
              <a:off x="1905000" y="3045023"/>
              <a:ext cx="6858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None/>
              </a:pPr>
              <a:r>
                <a:rPr lang="en-US" sz="1400" b="1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</a:t>
              </a:r>
              <a:r>
                <a:rPr lang="en-US" sz="1400" b="1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av</a:t>
              </a:r>
              <a:endParaRPr sz="1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		</a:t>
            </a:r>
            <a:r>
              <a:rPr lang="en-US" sz="4800"/>
              <a:t>Thank you</a:t>
            </a:r>
            <a:endParaRPr sz="4800"/>
          </a:p>
        </p:txBody>
      </p:sp>
      <p:sp>
        <p:nvSpPr>
          <p:cNvPr id="518" name="Google Shape;518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Silicon (atomic number 14: 2,8,4)</a:t>
            </a:r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1"/>
          </p:nvPr>
        </p:nvSpPr>
        <p:spPr>
          <a:xfrm>
            <a:off x="457200" y="1000108"/>
            <a:ext cx="8229600" cy="489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 has four valence electrons so known as tetravalent.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It is better than germanium due to its less temperature sensitivity and it is one of the most abundant material on earth.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So it becomes leading semiconductor material for electronic components and ICs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 1954, First silicon transistor was introduced</a:t>
            </a:r>
            <a:endParaRPr sz="2800"/>
          </a:p>
        </p:txBody>
      </p:sp>
      <p:sp>
        <p:nvSpPr>
          <p:cNvPr id="238" name="Google Shape;23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5984" y="1000108"/>
            <a:ext cx="3929090" cy="18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Covalent Bonding of pure silicon crystal</a:t>
            </a:r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46" name="Google Shape;246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7306" y="1371600"/>
            <a:ext cx="5329388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Growing demands of Industry</a:t>
            </a:r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field of electronics became increasingly sensitive to issues of speed.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Computers were operating at higher and higher speeds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Communication systems were operating at higher levels of performance.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>
                <a:solidFill>
                  <a:srgbClr val="FF0000"/>
                </a:solidFill>
              </a:rPr>
              <a:t>So new semiconductor material was required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3" name="Google Shape;2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Gallium Arsenide</a:t>
            </a:r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84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215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It is compound semiconductor which is constructed from two semiconductor materials Gallium (atomic number 31: 2,8,18,3) trivalent and Arsenic (atomic number 33:2,8,18,5) pentavalent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GaAs transistor was developed in early 1970’s whose speed of operation is fast upto five times that of silicon.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Drawback : difficult to manufacture and expensive 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290" y="1285860"/>
            <a:ext cx="5286412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Covalent Bonding of GaAs</a:t>
            </a:r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68" name="Google Shape;26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2976" y="1371600"/>
            <a:ext cx="678661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1576</Words>
  <Application>Microsoft Office PowerPoint</Application>
  <PresentationFormat>On-screen Show (4:3)</PresentationFormat>
  <Paragraphs>230</Paragraphs>
  <Slides>42</Slides>
  <Notes>41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Arial</vt:lpstr>
      <vt:lpstr>Comic Sans MS</vt:lpstr>
      <vt:lpstr>Cambria</vt:lpstr>
      <vt:lpstr>Office Theme</vt:lpstr>
      <vt:lpstr>PowerPoint Presentation</vt:lpstr>
      <vt:lpstr>Contents</vt:lpstr>
      <vt:lpstr>Semiconductors: Base of Electronics Industry</vt:lpstr>
      <vt:lpstr>Germanium (atomic number 32: 2,8,18,4) </vt:lpstr>
      <vt:lpstr>Silicon (atomic number 14: 2,8,4)</vt:lpstr>
      <vt:lpstr>Covalent Bonding of pure silicon crystal</vt:lpstr>
      <vt:lpstr>Growing demands of Industry</vt:lpstr>
      <vt:lpstr>Gallium Arsenide</vt:lpstr>
      <vt:lpstr>Covalent Bonding of GaAs</vt:lpstr>
      <vt:lpstr>Si and Ge are tetravalent elements – each atom of Si (or Ge) has 4 valence electrons in its crystal matrix</vt:lpstr>
      <vt:lpstr>Intrinsic Material</vt:lpstr>
      <vt:lpstr>Intrinsic Silicon </vt:lpstr>
      <vt:lpstr>Intrinsic carriers and relative mobility</vt:lpstr>
      <vt:lpstr>Current Flow through intrinsic semiconductor</vt:lpstr>
      <vt:lpstr>Increasing conductivity by temperature</vt:lpstr>
      <vt:lpstr>Energy Gap</vt:lpstr>
      <vt:lpstr>Increasing conductivity by doping</vt:lpstr>
      <vt:lpstr>Types of Semiconductors</vt:lpstr>
      <vt:lpstr>P-Type</vt:lpstr>
      <vt:lpstr>P type (trivalent impurity boron accepting electron from silicon)</vt:lpstr>
      <vt:lpstr>N-Type</vt:lpstr>
      <vt:lpstr>N type (pentavalent impurity Antimony donating electron to silicon)</vt:lpstr>
      <vt:lpstr>Electron versus hole flow</vt:lpstr>
      <vt:lpstr>Types of Semiconductors</vt:lpstr>
      <vt:lpstr>N type and P type</vt:lpstr>
      <vt:lpstr>N type and P type</vt:lpstr>
      <vt:lpstr>Majority and minority carriers</vt:lpstr>
      <vt:lpstr>Formation of PN Junction</vt:lpstr>
      <vt:lpstr>Formation of PN Junction</vt:lpstr>
      <vt:lpstr>Diffusion</vt:lpstr>
      <vt:lpstr>P-N Junction with no bias</vt:lpstr>
      <vt:lpstr>P-N Junction with Forward bias</vt:lpstr>
      <vt:lpstr>P-N Junction with Forward bias</vt:lpstr>
      <vt:lpstr>P-N Junction with Forward bias</vt:lpstr>
      <vt:lpstr>P-N Junction with Reverse bias</vt:lpstr>
      <vt:lpstr>P-N Junction with Reverse bias</vt:lpstr>
      <vt:lpstr>Important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DELL</cp:lastModifiedBy>
  <cp:revision>35</cp:revision>
  <dcterms:created xsi:type="dcterms:W3CDTF">2010-04-09T07:36:15Z</dcterms:created>
  <dcterms:modified xsi:type="dcterms:W3CDTF">2022-11-01T10:49:17Z</dcterms:modified>
</cp:coreProperties>
</file>